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12192000"/>
  <p:embeddedFontLst>
    <p:embeddedFont>
      <p:font typeface="MiSans" panose="020B0604020202020204" charset="-122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284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8.jp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9.jp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618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/>
          <p:cNvPicPr>
            <a:picLocks noChangeAspect="1"/>
          </p:cNvPicPr>
          <p:nvPr/>
        </p:nvPicPr>
        <p:blipFill>
          <a:blip r:embed="rId4"/>
          <a:srcRect l="-1978" t="-5034" r="-1381" b="-4457"/>
          <a:stretch/>
        </p:blipFill>
        <p:spPr>
          <a:xfrm>
            <a:off x="1329690" y="1156970"/>
            <a:ext cx="9756775" cy="450088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10878185" y="0"/>
            <a:ext cx="1323340" cy="223202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662430" y="1834515"/>
            <a:ext cx="8980805" cy="931537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for Leaders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7:43-d2r9ffpe3tpg8rchv420.png"/>
          <p:cNvPicPr>
            <a:picLocks noChangeAspect="1"/>
          </p:cNvPicPr>
          <p:nvPr/>
        </p:nvPicPr>
        <p:blipFill>
          <a:blip r:embed="rId6"/>
          <a:srcRect t="15" b="15"/>
          <a:stretch/>
        </p:blipFill>
        <p:spPr>
          <a:xfrm>
            <a:off x="9963150" y="401955"/>
            <a:ext cx="1825549" cy="214693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1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3279" y="1045210"/>
            <a:ext cx="412076" cy="380176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3-d2r9ffpe3tpg8rchv420.png"/>
          <p:cNvPicPr>
            <a:picLocks noChangeAspect="1"/>
          </p:cNvPicPr>
          <p:nvPr/>
        </p:nvPicPr>
        <p:blipFill>
          <a:blip r:embed="rId6"/>
          <a:srcRect t="15" b="15"/>
          <a:stretch/>
        </p:blipFill>
        <p:spPr>
          <a:xfrm>
            <a:off x="591820" y="3595370"/>
            <a:ext cx="1603231" cy="222504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3-d2r9ffpe3tpg8rchv41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97" y="4262027"/>
            <a:ext cx="361893" cy="394006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5975"/>
            <a:ext cx="1323340" cy="2232025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5:07:43-d2r9ffpe3tpg8rchv43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0920" y="4406900"/>
            <a:ext cx="5001260" cy="601980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4277360" y="4539615"/>
            <a:ext cx="182562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3" name="Shape 2"/>
          <p:cNvSpPr/>
          <p:nvPr/>
        </p:nvSpPr>
        <p:spPr>
          <a:xfrm>
            <a:off x="3938270" y="4526915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56465" y="181551"/>
                </a:moveTo>
                <a:cubicBezTo>
                  <a:pt x="259235" y="181551"/>
                  <a:pt x="295915" y="230017"/>
                  <a:pt x="311150" y="280473"/>
                </a:cubicBezTo>
                <a:cubicBezTo>
                  <a:pt x="319728" y="308910"/>
                  <a:pt x="296936" y="337185"/>
                  <a:pt x="265361" y="337185"/>
                </a:cubicBezTo>
                <a:lnTo>
                  <a:pt x="47610" y="337185"/>
                </a:lnTo>
                <a:cubicBezTo>
                  <a:pt x="16036" y="337185"/>
                  <a:pt x="-6756" y="308910"/>
                  <a:pt x="1821" y="280473"/>
                </a:cubicBezTo>
                <a:cubicBezTo>
                  <a:pt x="17016" y="230017"/>
                  <a:pt x="53696" y="181551"/>
                  <a:pt x="156465" y="181551"/>
                </a:cubicBezTo>
                <a:close/>
                <a:moveTo>
                  <a:pt x="156465" y="0"/>
                </a:moveTo>
                <a:cubicBezTo>
                  <a:pt x="202581" y="0"/>
                  <a:pt x="239955" y="37131"/>
                  <a:pt x="239914" y="82996"/>
                </a:cubicBezTo>
                <a:cubicBezTo>
                  <a:pt x="239914" y="128820"/>
                  <a:pt x="202540" y="165992"/>
                  <a:pt x="156465" y="165992"/>
                </a:cubicBezTo>
                <a:cubicBezTo>
                  <a:pt x="110391" y="165992"/>
                  <a:pt x="73017" y="128820"/>
                  <a:pt x="73017" y="82996"/>
                </a:cubicBezTo>
                <a:cubicBezTo>
                  <a:pt x="73017" y="37131"/>
                  <a:pt x="110391" y="0"/>
                  <a:pt x="156465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4" name="Text 3"/>
          <p:cNvSpPr/>
          <p:nvPr/>
        </p:nvSpPr>
        <p:spPr>
          <a:xfrm>
            <a:off x="3938270" y="4526915"/>
            <a:ext cx="311150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6458585" y="4539615"/>
            <a:ext cx="195199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6" name="Shape 5"/>
          <p:cNvSpPr/>
          <p:nvPr/>
        </p:nvSpPr>
        <p:spPr>
          <a:xfrm>
            <a:off x="6095365" y="4534535"/>
            <a:ext cx="354330" cy="328295"/>
          </a:xfrm>
          <a:custGeom>
            <a:avLst/>
            <a:gdLst/>
            <a:ahLst/>
            <a:cxnLst/>
            <a:rect l="l" t="t" r="r" b="b"/>
            <a:pathLst>
              <a:path w="354330" h="328295">
                <a:moveTo>
                  <a:pt x="129745" y="39118"/>
                </a:moveTo>
                <a:lnTo>
                  <a:pt x="225711" y="39118"/>
                </a:lnTo>
                <a:lnTo>
                  <a:pt x="225711" y="64770"/>
                </a:lnTo>
                <a:lnTo>
                  <a:pt x="129745" y="64770"/>
                </a:lnTo>
                <a:close/>
                <a:moveTo>
                  <a:pt x="42131" y="39118"/>
                </a:moveTo>
                <a:lnTo>
                  <a:pt x="94138" y="39118"/>
                </a:lnTo>
                <a:lnTo>
                  <a:pt x="94138" y="64770"/>
                </a:lnTo>
                <a:lnTo>
                  <a:pt x="42131" y="64770"/>
                </a:lnTo>
                <a:cubicBezTo>
                  <a:pt x="32996" y="64770"/>
                  <a:pt x="25611" y="72208"/>
                  <a:pt x="25611" y="81315"/>
                </a:cubicBezTo>
                <a:lnTo>
                  <a:pt x="25611" y="126504"/>
                </a:lnTo>
                <a:lnTo>
                  <a:pt x="328676" y="126504"/>
                </a:lnTo>
                <a:lnTo>
                  <a:pt x="328676" y="81315"/>
                </a:lnTo>
                <a:cubicBezTo>
                  <a:pt x="328676" y="72166"/>
                  <a:pt x="321249" y="64770"/>
                  <a:pt x="312157" y="64770"/>
                </a:cubicBezTo>
                <a:lnTo>
                  <a:pt x="261317" y="64770"/>
                </a:lnTo>
                <a:lnTo>
                  <a:pt x="261317" y="39118"/>
                </a:lnTo>
                <a:lnTo>
                  <a:pt x="312157" y="39118"/>
                </a:lnTo>
                <a:cubicBezTo>
                  <a:pt x="335420" y="39118"/>
                  <a:pt x="354287" y="58015"/>
                  <a:pt x="354330" y="81315"/>
                </a:cubicBezTo>
                <a:lnTo>
                  <a:pt x="354330" y="286098"/>
                </a:lnTo>
                <a:cubicBezTo>
                  <a:pt x="354330" y="309313"/>
                  <a:pt x="335378" y="328295"/>
                  <a:pt x="312199" y="328295"/>
                </a:cubicBezTo>
                <a:lnTo>
                  <a:pt x="42131" y="328295"/>
                </a:lnTo>
                <a:cubicBezTo>
                  <a:pt x="18952" y="328295"/>
                  <a:pt x="0" y="309313"/>
                  <a:pt x="0" y="286098"/>
                </a:cubicBezTo>
                <a:lnTo>
                  <a:pt x="0" y="152155"/>
                </a:lnTo>
                <a:lnTo>
                  <a:pt x="0" y="126504"/>
                </a:lnTo>
                <a:lnTo>
                  <a:pt x="0" y="81315"/>
                </a:lnTo>
                <a:cubicBezTo>
                  <a:pt x="0" y="58015"/>
                  <a:pt x="18867" y="39118"/>
                  <a:pt x="42131" y="39118"/>
                </a:cubicBezTo>
                <a:close/>
                <a:moveTo>
                  <a:pt x="242751" y="0"/>
                </a:moveTo>
                <a:cubicBezTo>
                  <a:pt x="249836" y="0"/>
                  <a:pt x="255556" y="5729"/>
                  <a:pt x="255556" y="12826"/>
                </a:cubicBezTo>
                <a:lnTo>
                  <a:pt x="255556" y="91661"/>
                </a:lnTo>
                <a:cubicBezTo>
                  <a:pt x="255556" y="98758"/>
                  <a:pt x="249836" y="104529"/>
                  <a:pt x="242751" y="104529"/>
                </a:cubicBezTo>
                <a:cubicBezTo>
                  <a:pt x="235665" y="104529"/>
                  <a:pt x="229945" y="98801"/>
                  <a:pt x="229945" y="91704"/>
                </a:cubicBezTo>
                <a:lnTo>
                  <a:pt x="229945" y="12826"/>
                </a:lnTo>
                <a:cubicBezTo>
                  <a:pt x="229945" y="5729"/>
                  <a:pt x="235665" y="0"/>
                  <a:pt x="242751" y="0"/>
                </a:cubicBezTo>
                <a:close/>
                <a:moveTo>
                  <a:pt x="111536" y="0"/>
                </a:moveTo>
                <a:cubicBezTo>
                  <a:pt x="118622" y="0"/>
                  <a:pt x="124342" y="5729"/>
                  <a:pt x="124342" y="12826"/>
                </a:cubicBezTo>
                <a:lnTo>
                  <a:pt x="124342" y="91661"/>
                </a:lnTo>
                <a:cubicBezTo>
                  <a:pt x="124342" y="98758"/>
                  <a:pt x="118622" y="104529"/>
                  <a:pt x="111536" y="104529"/>
                </a:cubicBezTo>
                <a:cubicBezTo>
                  <a:pt x="104451" y="104529"/>
                  <a:pt x="98731" y="98801"/>
                  <a:pt x="98731" y="91704"/>
                </a:cubicBezTo>
                <a:lnTo>
                  <a:pt x="98731" y="12826"/>
                </a:lnTo>
                <a:cubicBezTo>
                  <a:pt x="98731" y="5729"/>
                  <a:pt x="104451" y="0"/>
                  <a:pt x="111536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7" name="Text 6"/>
          <p:cNvSpPr/>
          <p:nvPr/>
        </p:nvSpPr>
        <p:spPr>
          <a:xfrm>
            <a:off x="6095365" y="4534535"/>
            <a:ext cx="354330" cy="328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9" descr="https://kimi-img.moonshot.cn/pub/slides/slides_tmpl/image/25-09-02-15:07:43-d2r9ffpe3tpg8rchv43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363345" y="769620"/>
            <a:ext cx="635000" cy="1205865"/>
          </a:xfrm>
          <a:prstGeom prst="rect">
            <a:avLst/>
          </a:prstGeom>
        </p:spPr>
      </p:pic>
      <p:pic>
        <p:nvPicPr>
          <p:cNvPr id="19" name="Image 10" descr="https://kimi-img.moonshot.cn/pub/slides/slides_tmpl/image/25-09-02-15:07:43-d2r9ffpe3tpg8rchv43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268585" y="4874260"/>
            <a:ext cx="635000" cy="12058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Boost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876675" y="2275205"/>
            <a:ext cx="4315460" cy="32004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6065" y="2303145"/>
            <a:ext cx="4315460" cy="32004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4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90" y="884555"/>
            <a:ext cx="1144524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Feedback Replaces Annual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65555" y="6009005"/>
            <a:ext cx="2359660" cy="26606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877435" y="6015990"/>
            <a:ext cx="2359660" cy="26606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8:07-d2r9flpe3tpg8rchv4k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960" y="1659890"/>
            <a:ext cx="3310255" cy="434594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643620" y="6005830"/>
            <a:ext cx="2359660" cy="26606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016635" y="2487295"/>
            <a:ext cx="295338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Check-Ins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1015973" y="3234577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15Five and Lattice facilitate weekly check-ins, summarizing progress against OKRs and providing timely feedback to keep goals on track.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4681220" y="2487295"/>
            <a:ext cx="2953385" cy="984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Timely Recognition and Course Corrections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4680715" y="3234577"/>
            <a:ext cx="2859341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enables managers to provide timely recognition and course corrections, maintaining motivation and performance without waiting for annual reviews.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11-d2r9fmpe3tpg8rchv4l0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12638" t="5848" r="12275" b="12863"/>
          <a:stretch/>
        </p:blipFill>
        <p:spPr>
          <a:xfrm>
            <a:off x="2540" y="-3810"/>
            <a:ext cx="1218946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78630" y="2687955"/>
            <a:ext cx="3734435" cy="1330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Drafts Fair Review Summaries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0330" y="2753360"/>
            <a:ext cx="3959225" cy="321183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058785" y="2748280"/>
            <a:ext cx="3948430" cy="321183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8:03-d2r9fkpe3tpg8rchv4f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45" y="569595"/>
            <a:ext cx="11139170" cy="15113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8:06-d2r9flhe3tpg8rchv4hg.jpg"/>
          <p:cNvPicPr>
            <a:picLocks noChangeAspect="1"/>
          </p:cNvPicPr>
          <p:nvPr/>
        </p:nvPicPr>
        <p:blipFill>
          <a:blip r:embed="rId6"/>
          <a:srcRect t="19610" b="19610"/>
          <a:stretch/>
        </p:blipFill>
        <p:spPr>
          <a:xfrm>
            <a:off x="4215130" y="3916680"/>
            <a:ext cx="3747135" cy="242189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904480" y="569595"/>
            <a:ext cx="3734435" cy="48196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5130" y="5486400"/>
            <a:ext cx="836930" cy="84201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892810" y="806450"/>
            <a:ext cx="906081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Objective Performance Summaries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775335" y="1195705"/>
            <a:ext cx="1024636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compiles quarterly metrics, peer praise, and project outcomes into objective review summaries, reducing manager writing time.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812800" y="2885440"/>
            <a:ext cx="2322195" cy="984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Consistent and Transparent Evaluations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653207" y="3524772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AI-generated summaries ensure consistent, evidence-based evaluations that employees perceive as fair and bias-resistant.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8765540" y="2874645"/>
            <a:ext cx="2322195" cy="984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Increased Employee Engagement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8605947" y="3513977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Transparent and fair reviews increase employee acceptance and engagement with the review process, driving better performance.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Talent Growth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2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24-d2r9fq1e3tpg8rchv4mg.jpg"/>
          <p:cNvPicPr>
            <a:picLocks noChangeAspect="1"/>
          </p:cNvPicPr>
          <p:nvPr/>
        </p:nvPicPr>
        <p:blipFill>
          <a:blip r:embed="rId4"/>
          <a:srcRect t="16233" b="16233"/>
          <a:stretch/>
        </p:blipFill>
        <p:spPr>
          <a:xfrm>
            <a:off x="6500631" y="-751"/>
            <a:ext cx="5691369" cy="68587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90" y="867410"/>
            <a:ext cx="740283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Learning Paths Auto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660900" y="3539490"/>
            <a:ext cx="4224020" cy="54546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990" y="0"/>
            <a:ext cx="1477010" cy="14859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36600" y="2390140"/>
            <a:ext cx="585470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Development Plans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695325" y="2777490"/>
            <a:ext cx="522224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EdCast analyzes role requirements and skill gaps to recommend personalized learning paths, accelerating employee readiness for promotion.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8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231005" y="2404745"/>
            <a:ext cx="4507865" cy="32118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Coaching Nudges Improve Daily Habits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8:08-d2r9fm1e3tpg8rchv4kg.png"/>
          <p:cNvPicPr>
            <a:picLocks noChangeAspect="1"/>
          </p:cNvPicPr>
          <p:nvPr/>
        </p:nvPicPr>
        <p:blipFill>
          <a:blip r:embed="rId5"/>
          <a:srcRect b="52438"/>
          <a:stretch/>
        </p:blipFill>
        <p:spPr>
          <a:xfrm>
            <a:off x="785067" y="1948542"/>
            <a:ext cx="3616245" cy="206927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8:24-d2r9fq1e3tpg8rchv4mg.jpg"/>
          <p:cNvPicPr>
            <a:picLocks noChangeAspect="1"/>
          </p:cNvPicPr>
          <p:nvPr/>
        </p:nvPicPr>
        <p:blipFill>
          <a:blip r:embed="rId6"/>
          <a:srcRect t="33968" b="33968"/>
          <a:stretch/>
        </p:blipFill>
        <p:spPr>
          <a:xfrm>
            <a:off x="785067" y="4155993"/>
            <a:ext cx="3616245" cy="206927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460" y="1920240"/>
            <a:ext cx="736600" cy="73660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674610" y="2393950"/>
            <a:ext cx="4507865" cy="321183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065" y="1909445"/>
            <a:ext cx="736600" cy="73660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794625" y="843915"/>
            <a:ext cx="3734435" cy="481965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6216333" y="2065655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2"/>
          <p:cNvSpPr/>
          <p:nvPr/>
        </p:nvSpPr>
        <p:spPr>
          <a:xfrm>
            <a:off x="5217795" y="2760345"/>
            <a:ext cx="232219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Micro-Feedback for Improvement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4879340" y="3450590"/>
            <a:ext cx="3139440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Pluma’s AI coach provides micro-feedback on communication and time management, reinforcing positive behaviors and suggesting small improvements.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9659938" y="205486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5"/>
          <p:cNvSpPr/>
          <p:nvPr/>
        </p:nvSpPr>
        <p:spPr>
          <a:xfrm>
            <a:off x="8661400" y="2749550"/>
            <a:ext cx="2322195" cy="984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Performance Enhancement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8322945" y="3439795"/>
            <a:ext cx="313944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coaching nudges enable managers to provide continuous guidance, driving incremental performance improvements.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Hiring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455" y="1353820"/>
            <a:ext cx="3598545" cy="30797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4-d2r9fg1e3tpg8rchv48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515" y="1353185"/>
            <a:ext cx="3569970" cy="308038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4-d2r9fg1e3tpg8rchv4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53185"/>
            <a:ext cx="3598545" cy="30797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15" y="63086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Screens Resumes Fairly Fast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8:25-d2r9fq9e3tpg8rchv4n0.jpg"/>
          <p:cNvPicPr>
            <a:picLocks noChangeAspect="1"/>
          </p:cNvPicPr>
          <p:nvPr/>
        </p:nvPicPr>
        <p:blipFill>
          <a:blip r:embed="rId5"/>
          <a:srcRect l="-909" t="57034" r="909" b="24765"/>
          <a:stretch/>
        </p:blipFill>
        <p:spPr>
          <a:xfrm>
            <a:off x="655955" y="4432935"/>
            <a:ext cx="10901045" cy="194627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863205" y="812800"/>
            <a:ext cx="3734435" cy="29972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486400"/>
            <a:ext cx="836930" cy="84201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907166" y="1559815"/>
            <a:ext cx="3562537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Bias-Free Candidate Screening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831009" y="1867592"/>
            <a:ext cx="336088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HireVue uses AI to score candidate responses against competencies, reducing unconscious bias and speeding up the hiring process.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4527759" y="1559815"/>
            <a:ext cx="3562537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on Diverse, Qualified Candidates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451602" y="1867592"/>
            <a:ext cx="336088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helps recruiters focus on diverse, qualified slates, ensuring interviews concentrate on cultural fit and potential rather than pedigree.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8108397" y="1559815"/>
            <a:ext cx="3562537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Improved Time-to-Hire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8032240" y="1867592"/>
            <a:ext cx="336088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automating resume screening, AI reduces the time-to-hire while maintaining a fair and inclusive recruitment process.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2E1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7-d2r9flpe3tpg8rchv4j0.jpg"/>
          <p:cNvPicPr>
            <a:picLocks noChangeAspect="1"/>
          </p:cNvPicPr>
          <p:nvPr/>
        </p:nvPicPr>
        <p:blipFill>
          <a:blip r:embed="rId4"/>
          <a:srcRect l="17297" r="17297"/>
          <a:stretch/>
        </p:blipFill>
        <p:spPr>
          <a:xfrm>
            <a:off x="760095" y="1689735"/>
            <a:ext cx="4711065" cy="47999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90" y="867410"/>
            <a:ext cx="904557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Fit Forecasts Cut Early Turnover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8:03-d2r9fkpe3tpg8rchv4h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" y="5225415"/>
            <a:ext cx="1778635" cy="126428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794625" y="912495"/>
            <a:ext cx="3734435" cy="481965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10570486" y="1822231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2"/>
          <p:cNvSpPr/>
          <p:nvPr/>
        </p:nvSpPr>
        <p:spPr>
          <a:xfrm>
            <a:off x="10570486" y="1822231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6359525" y="2058035"/>
            <a:ext cx="416369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Predicting Candidate Success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787390" y="2390140"/>
            <a:ext cx="600011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Pymetrics uses neuroscience games to match cognitive traits with high-performer profiles, predicting candidate success and retention.</a:t>
            </a:r>
            <a:endParaRPr lang="en-US" sz="1600" dirty="0"/>
          </a:p>
        </p:txBody>
      </p:sp>
      <p:sp>
        <p:nvSpPr>
          <p:cNvPr id="11" name="Shape 5"/>
          <p:cNvSpPr/>
          <p:nvPr/>
        </p:nvSpPr>
        <p:spPr>
          <a:xfrm>
            <a:off x="10616841" y="4235231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10616841" y="4235231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405880" y="4471035"/>
            <a:ext cx="416369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Reducing Early Attrition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5833745" y="4803140"/>
            <a:ext cx="600011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helps select candidates more likely to thrive and stay, reducing costly early turnover and retraining cycles.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Retention Foresight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4-d2r9fg1e3tpg8rchv4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145" y="1962150"/>
            <a:ext cx="3015615" cy="378333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4-d2r9fg1e3tpg8rchv48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125" y="1962150"/>
            <a:ext cx="3015615" cy="378333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7:44-d2r9fg1e3tpg8rchv4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205" y="1962150"/>
            <a:ext cx="3015615" cy="378333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4810" y="623570"/>
            <a:ext cx="1095375" cy="61341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5:07:44-d2r9fg1e3tpg8rchv49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570" y="3863340"/>
            <a:ext cx="2276475" cy="1905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2-15:07:44-d2r9fg1e3tpg8rchv49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4720" y="3882390"/>
            <a:ext cx="2276475" cy="1905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09-02-15:07:44-d2r9fg1e3tpg8rchv49g.jp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925695" y="3874770"/>
            <a:ext cx="2276475" cy="1905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4546600" y="833993"/>
            <a:ext cx="3098800" cy="1291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F9DB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1" name="Shape 1"/>
          <p:cNvSpPr/>
          <p:nvPr/>
        </p:nvSpPr>
        <p:spPr>
          <a:xfrm>
            <a:off x="1369769" y="227139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2"/>
          <p:cNvSpPr/>
          <p:nvPr/>
        </p:nvSpPr>
        <p:spPr>
          <a:xfrm>
            <a:off x="1369769" y="227139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1144905" y="2772410"/>
            <a:ext cx="268414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People Leadership</a:t>
            </a:r>
            <a:endParaRPr lang="en-US" sz="1600" dirty="0"/>
          </a:p>
        </p:txBody>
      </p:sp>
      <p:sp>
        <p:nvSpPr>
          <p:cNvPr id="14" name="Shape 4"/>
          <p:cNvSpPr/>
          <p:nvPr/>
        </p:nvSpPr>
        <p:spPr>
          <a:xfrm>
            <a:off x="4963966" y="227139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5"/>
          <p:cNvSpPr/>
          <p:nvPr/>
        </p:nvSpPr>
        <p:spPr>
          <a:xfrm>
            <a:off x="4963966" y="227139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4724400" y="2772410"/>
            <a:ext cx="267589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Engagement Insights</a:t>
            </a:r>
            <a:endParaRPr lang="en-US" sz="1600" dirty="0"/>
          </a:p>
        </p:txBody>
      </p:sp>
      <p:sp>
        <p:nvSpPr>
          <p:cNvPr id="17" name="Shape 7"/>
          <p:cNvSpPr/>
          <p:nvPr/>
        </p:nvSpPr>
        <p:spPr>
          <a:xfrm>
            <a:off x="8557416" y="227139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Text 8"/>
          <p:cNvSpPr/>
          <p:nvPr/>
        </p:nvSpPr>
        <p:spPr>
          <a:xfrm>
            <a:off x="8557416" y="227139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8309610" y="2772410"/>
            <a:ext cx="268414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Boost</a:t>
            </a:r>
            <a:endParaRPr lang="en-US" sz="1600" dirty="0"/>
          </a:p>
        </p:txBody>
      </p:sp>
      <p:sp>
        <p:nvSpPr>
          <p:cNvPr id="20" name="Shape 10"/>
          <p:cNvSpPr/>
          <p:nvPr/>
        </p:nvSpPr>
        <p:spPr>
          <a:xfrm>
            <a:off x="1369769" y="421060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1"/>
          <p:cNvSpPr/>
          <p:nvPr/>
        </p:nvSpPr>
        <p:spPr>
          <a:xfrm>
            <a:off x="1369769" y="421060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1144905" y="4711065"/>
            <a:ext cx="268414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Talent Growth</a:t>
            </a:r>
            <a:endParaRPr lang="en-US" sz="1600" dirty="0"/>
          </a:p>
        </p:txBody>
      </p:sp>
      <p:sp>
        <p:nvSpPr>
          <p:cNvPr id="23" name="Shape 13"/>
          <p:cNvSpPr/>
          <p:nvPr/>
        </p:nvSpPr>
        <p:spPr>
          <a:xfrm>
            <a:off x="4963966" y="421060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14"/>
          <p:cNvSpPr/>
          <p:nvPr/>
        </p:nvSpPr>
        <p:spPr>
          <a:xfrm>
            <a:off x="4963966" y="421060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5" name="Text 15"/>
          <p:cNvSpPr/>
          <p:nvPr/>
        </p:nvSpPr>
        <p:spPr>
          <a:xfrm>
            <a:off x="4724400" y="4711065"/>
            <a:ext cx="267589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Hiring</a:t>
            </a:r>
            <a:endParaRPr lang="en-US" sz="1600" dirty="0"/>
          </a:p>
        </p:txBody>
      </p:sp>
      <p:sp>
        <p:nvSpPr>
          <p:cNvPr id="26" name="Shape 16"/>
          <p:cNvSpPr/>
          <p:nvPr/>
        </p:nvSpPr>
        <p:spPr>
          <a:xfrm>
            <a:off x="8557416" y="421060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17"/>
          <p:cNvSpPr/>
          <p:nvPr/>
        </p:nvSpPr>
        <p:spPr>
          <a:xfrm>
            <a:off x="8557416" y="421060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8" name="Text 18"/>
          <p:cNvSpPr/>
          <p:nvPr/>
        </p:nvSpPr>
        <p:spPr>
          <a:xfrm>
            <a:off x="8309610" y="4711065"/>
            <a:ext cx="268414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Retention Foresight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34125" y="2308860"/>
            <a:ext cx="5149215" cy="305181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6-d2r9flhe3tpg8rchv4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" y="2308860"/>
            <a:ext cx="5149215" cy="305181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4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Flight-Risk Scores Signal Saves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539115" y="3700780"/>
            <a:ext cx="2359660" cy="26606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436225" y="3700780"/>
            <a:ext cx="2359660" cy="26606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8:03-d2r9fkpe3tpg8rchv4h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7060" y="867410"/>
            <a:ext cx="3256280" cy="47752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1205955" y="2687862"/>
            <a:ext cx="359346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Predicting Employee Turnover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1118870" y="3016885"/>
            <a:ext cx="450786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Workday analyzes tenure, pay relative to market, and engagement to flag employees likely to leave, prompting proactive retention strategies.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7349038" y="2687862"/>
            <a:ext cx="359346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Preventing Talent Loss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6812915" y="3016885"/>
            <a:ext cx="450786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insights help managers initiate career conversations and offer new challenges before valuable talent exits the organization.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b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85" y="1628775"/>
            <a:ext cx="6467475" cy="4543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5" y="7896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Well-Being Nudges Sustain Energy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8:02-d2r9fkhe3tpg8rchv4eg.jpg"/>
          <p:cNvPicPr>
            <a:picLocks noChangeAspect="1"/>
          </p:cNvPicPr>
          <p:nvPr/>
        </p:nvPicPr>
        <p:blipFill>
          <a:blip r:embed="rId4"/>
          <a:srcRect t="7084" b="7084"/>
          <a:stretch/>
        </p:blipFill>
        <p:spPr>
          <a:xfrm>
            <a:off x="7772595" y="4102019"/>
            <a:ext cx="3616245" cy="206927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43585" y="5875655"/>
            <a:ext cx="6467475" cy="32575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7695" y="789305"/>
            <a:ext cx="589915" cy="59372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019175" y="2112645"/>
            <a:ext cx="227457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Well-Being Initiatives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935990" y="2870835"/>
            <a:ext cx="299466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TINYpulse recommends micro-breaks and gratitude exercises to improve employee well-being and sustain long-term productivity.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4281170" y="2112645"/>
            <a:ext cx="227457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Preventing Burnout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4197350" y="2870835"/>
            <a:ext cx="299466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helps managers foster psychologically safe environments that prevent burnout and support employee mental health.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7773654" y="1629294"/>
            <a:ext cx="3583956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Enhancing Employee Retention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7690035" y="1991072"/>
            <a:ext cx="377552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addressing well-being, AI contributes to higher employee satisfaction and reduced turnover rates.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Practice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8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5" y="7896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Triage Matrix Workshop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72490" y="3778885"/>
            <a:ext cx="3885565" cy="10541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268210" y="3777615"/>
            <a:ext cx="3885565" cy="10541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385" y="2968625"/>
            <a:ext cx="1679575" cy="168973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76605" y="1824355"/>
            <a:ext cx="398208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Identifying High-Impact Tasks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662940" y="2188845"/>
            <a:ext cx="482663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Teams list management tasks, score them on data volume and repetition, and identify high-impact areas for AI adoption.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776605" y="4305300"/>
            <a:ext cx="3982085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Balancing AI and Human Judgment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662940" y="4658360"/>
            <a:ext cx="482663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Managers learn to balance AI-driven insights with human judgment to ensure ethical and effective decision-making.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7268210" y="1831340"/>
            <a:ext cx="3982085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Focusing on Employee Experience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7164705" y="2188845"/>
            <a:ext cx="482663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adoption focuses on tasks where time savings and employee experience gains deliver measurable ROI and quick manager buy-in.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268210" y="4302760"/>
            <a:ext cx="3982085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Implementing AI for Engagement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164705" y="4658360"/>
            <a:ext cx="482663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AI to analyze engagement data, managers can design targeted actions to boost morale and reduce turnover.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3000"/>
          </a:blip>
          <a:srcRect t="26764" b="26764"/>
          <a:stretch/>
        </p:blipFill>
        <p:spPr>
          <a:xfrm>
            <a:off x="0" y="0"/>
            <a:ext cx="12191365" cy="37763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4-d2r9fg1e3tpg8rchv4b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Engagement Dashboard Live Drill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" y="2120265"/>
            <a:ext cx="5296535" cy="154051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6"/>
          <a:srcRect l="21" r="21"/>
          <a:stretch/>
        </p:blipFill>
        <p:spPr>
          <a:xfrm rot="16200000" flipH="1">
            <a:off x="10727055" y="2649220"/>
            <a:ext cx="1085215" cy="11684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990840" y="5766435"/>
            <a:ext cx="3734435" cy="48196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930910" y="2691130"/>
            <a:ext cx="4623435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Engagement Insights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594360" y="4194175"/>
            <a:ext cx="10892155" cy="825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sample survey data, teams apply AI sentiment analysis to identify low-scoring teams and design targeted actions.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92C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Skill-Gap Learning Path Design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9679940" y="14605"/>
            <a:ext cx="1010285" cy="236156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8:06-d2r9flhe3tpg8rchv4hg.jpg"/>
          <p:cNvPicPr>
            <a:picLocks noChangeAspect="1"/>
          </p:cNvPicPr>
          <p:nvPr/>
        </p:nvPicPr>
        <p:blipFill>
          <a:blip r:embed="rId5"/>
          <a:srcRect l="8548" t="8185" r="31599" b="12919"/>
          <a:stretch/>
        </p:blipFill>
        <p:spPr>
          <a:xfrm>
            <a:off x="678180" y="2211705"/>
            <a:ext cx="2818765" cy="377317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8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435" y="2212340"/>
            <a:ext cx="201295" cy="118808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8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" y="4592320"/>
            <a:ext cx="208915" cy="123380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3799205" y="2211705"/>
            <a:ext cx="756602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Development Plans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3680460" y="2519045"/>
            <a:ext cx="815149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maps role competencies against individual assessments to generate personalized learning paths.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3799205" y="4506595"/>
            <a:ext cx="756602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Accelerating Promotion Pipelines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3680460" y="4865370"/>
            <a:ext cx="815276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development plans accelerate employee readiness for promotion and demonstrate measurable ROI.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Next-Step Playbook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92C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/>
          <p:cNvPicPr>
            <a:picLocks noChangeAspect="1"/>
          </p:cNvPicPr>
          <p:nvPr/>
        </p:nvPicPr>
        <p:blipFill>
          <a:blip r:embed="rId4"/>
          <a:srcRect l="-1978" t="-5034" r="-1381" b="-4457"/>
          <a:stretch/>
        </p:blipFill>
        <p:spPr>
          <a:xfrm>
            <a:off x="547370" y="1553210"/>
            <a:ext cx="11410315" cy="47028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63475" y="6981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One-Page Manager AI Cheat Sheet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H="1">
            <a:off x="9825990" y="-101600"/>
            <a:ext cx="741045" cy="233934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339215" y="6071235"/>
            <a:ext cx="2035175" cy="18478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059045" y="6013450"/>
            <a:ext cx="2035175" cy="18478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692515" y="6045835"/>
            <a:ext cx="2035175" cy="184785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793115" y="2225040"/>
            <a:ext cx="299339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Quick-Reference Guide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927100" y="2972435"/>
            <a:ext cx="334454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portable cheat sheet maps each people-management stage to AI’s core role and vetted tools for quick reference.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4512945" y="2225040"/>
            <a:ext cx="299339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Preventing Tech Sprawl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646930" y="2972435"/>
            <a:ext cx="334454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cheat sheet helps managers avoid tech sprawl and maintain focus on validated, effective AI solutions.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8110220" y="2225040"/>
            <a:ext cx="299339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Balancing AI and Human Judgment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8244840" y="2972435"/>
            <a:ext cx="334454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Managers are reminded to validate AI insights with human judgment and maintain empathy in leadership.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3-d2r9fkpe3tpg8rchv4g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040" y="2223770"/>
            <a:ext cx="8062595" cy="142494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8:03-d2r9fkpe3tpg8rchv4g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040" y="4342130"/>
            <a:ext cx="8027035" cy="155130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3260" y="2014855"/>
            <a:ext cx="2235200" cy="177927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260" y="4231005"/>
            <a:ext cx="2235835" cy="177863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4530" y="901700"/>
            <a:ext cx="1071816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&amp; Privacy Guardrails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2-15:08:03-d2r9fkpe3tpg8rchv4h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9875" y="717550"/>
            <a:ext cx="2109470" cy="1028700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1507554" y="2178184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2"/>
          <p:cNvSpPr/>
          <p:nvPr/>
        </p:nvSpPr>
        <p:spPr>
          <a:xfrm>
            <a:off x="1507554" y="2178184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927954" y="2816949"/>
            <a:ext cx="1747413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Ensuring Ethical AI Use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3524885" y="2406650"/>
            <a:ext cx="762825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Confirm bias audits, transparent algorithms, and employee consent before deploying AI to ensure ethical use.</a:t>
            </a:r>
            <a:endParaRPr lang="en-US" sz="1600" dirty="0"/>
          </a:p>
        </p:txBody>
      </p:sp>
      <p:sp>
        <p:nvSpPr>
          <p:cNvPr id="13" name="Shape 5"/>
          <p:cNvSpPr/>
          <p:nvPr/>
        </p:nvSpPr>
        <p:spPr>
          <a:xfrm>
            <a:off x="1507554" y="4427950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6"/>
          <p:cNvSpPr/>
          <p:nvPr/>
        </p:nvSpPr>
        <p:spPr>
          <a:xfrm>
            <a:off x="1507554" y="4427950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927954" y="5054015"/>
            <a:ext cx="1747413" cy="911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Employee Rights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3524885" y="4547870"/>
            <a:ext cx="762825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Align AI choices with labor law and diversity goals to protect worker rights and maintain trust.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8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5" y="7896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Pilot-to-Scale Roadmap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7:44-d2r9fg1e3tpg8rchv4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95" y="1628775"/>
            <a:ext cx="5315585" cy="454342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4-d2r9fg1e3tpg8rchv4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635" y="1623060"/>
            <a:ext cx="5497195" cy="454342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450975" y="5989955"/>
            <a:ext cx="3742055" cy="18859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827520" y="1623060"/>
            <a:ext cx="3742055" cy="18859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929700" y="2056981"/>
            <a:ext cx="2073657" cy="911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Starting with High-Impact Tasks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849630" y="2632710"/>
            <a:ext cx="2560320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Begin with a single high-impact task like engagement surveys to define baseline metrics and capture ROI data.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3634992" y="2056981"/>
            <a:ext cx="2073657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Running a Pilot Program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3555365" y="2632710"/>
            <a:ext cx="256032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 a four-week pilot with volunteer teams to test AI adoption and gather feedback.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6340284" y="2056981"/>
            <a:ext cx="2073657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Expanding AI Adoption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6260465" y="2632710"/>
            <a:ext cx="2560320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 AI to performance and learning while embedding continuous feedback and human oversight.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9045577" y="2056981"/>
            <a:ext cx="2073657" cy="911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Ensuring Sustainable Adoption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8965565" y="2632710"/>
            <a:ext cx="2560320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sustainable AI adoption by balancing machine insights with human judgment and maintaining ethical standards.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1-d2r9fk9e3tpg8rchv4dg.jpg"/>
          <p:cNvPicPr>
            <a:picLocks noChangeAspect="1"/>
          </p:cNvPicPr>
          <p:nvPr/>
        </p:nvPicPr>
        <p:blipFill>
          <a:blip r:embed="rId3">
            <a:alphaModFix amt="10000"/>
          </a:blip>
          <a:srcRect l="7686" t="13861" r="7687" b="350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46600" y="1150858"/>
            <a:ext cx="3098800" cy="1291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380" y="2367915"/>
            <a:ext cx="3417570" cy="341757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4-d2r9fg1e3tpg8rchv45g.png"/>
          <p:cNvPicPr>
            <a:picLocks noChangeAspect="1"/>
          </p:cNvPicPr>
          <p:nvPr/>
        </p:nvPicPr>
        <p:blipFill>
          <a:blip r:embed="rId5"/>
          <a:srcRect t="11" b="11"/>
          <a:stretch/>
        </p:blipFill>
        <p:spPr>
          <a:xfrm>
            <a:off x="6275070" y="2367915"/>
            <a:ext cx="3417570" cy="341757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4810" y="623570"/>
            <a:ext cx="1095375" cy="61341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65" y="5080635"/>
            <a:ext cx="1095375" cy="77279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4029393" y="2998153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2502535" y="3790950"/>
            <a:ext cx="301371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Practice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7450138" y="2998153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6465570" y="3790950"/>
            <a:ext cx="309880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Next-Step Playbook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/>
          <p:cNvPicPr>
            <a:picLocks noChangeAspect="1"/>
          </p:cNvPicPr>
          <p:nvPr/>
        </p:nvPicPr>
        <p:blipFill>
          <a:blip r:embed="rId4"/>
          <a:srcRect l="-1978" t="-5034" r="-1381" b="-4457"/>
          <a:stretch/>
        </p:blipFill>
        <p:spPr>
          <a:xfrm>
            <a:off x="1329690" y="1156970"/>
            <a:ext cx="9756775" cy="4500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473325" y="2508250"/>
            <a:ext cx="7729855" cy="920750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8:03-d2r9fkpe3tpg8rchv4h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4020" y="1044575"/>
            <a:ext cx="2109470" cy="10287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8:03-d2r9fkpe3tpg8rchv4g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670040"/>
            <a:ext cx="12191365" cy="20066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 flipV="1">
            <a:off x="10878185" y="0"/>
            <a:ext cx="1323340" cy="223202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25975"/>
            <a:ext cx="1323340" cy="223202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425" y="3793490"/>
            <a:ext cx="1062355" cy="106934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3-d2r9ffpe3tpg8rchv43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0920" y="4406900"/>
            <a:ext cx="5001260" cy="601980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4277360" y="4539615"/>
            <a:ext cx="182562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2" name="Shape 2"/>
          <p:cNvSpPr/>
          <p:nvPr/>
        </p:nvSpPr>
        <p:spPr>
          <a:xfrm>
            <a:off x="3938270" y="4526915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56465" y="181551"/>
                </a:moveTo>
                <a:cubicBezTo>
                  <a:pt x="259235" y="181551"/>
                  <a:pt x="295915" y="230017"/>
                  <a:pt x="311150" y="280473"/>
                </a:cubicBezTo>
                <a:cubicBezTo>
                  <a:pt x="319728" y="308910"/>
                  <a:pt x="296936" y="337185"/>
                  <a:pt x="265361" y="337185"/>
                </a:cubicBezTo>
                <a:lnTo>
                  <a:pt x="47610" y="337185"/>
                </a:lnTo>
                <a:cubicBezTo>
                  <a:pt x="16036" y="337185"/>
                  <a:pt x="-6756" y="308910"/>
                  <a:pt x="1821" y="280473"/>
                </a:cubicBezTo>
                <a:cubicBezTo>
                  <a:pt x="17016" y="230017"/>
                  <a:pt x="53696" y="181551"/>
                  <a:pt x="156465" y="181551"/>
                </a:cubicBezTo>
                <a:close/>
                <a:moveTo>
                  <a:pt x="156465" y="0"/>
                </a:moveTo>
                <a:cubicBezTo>
                  <a:pt x="202581" y="0"/>
                  <a:pt x="239955" y="37131"/>
                  <a:pt x="239914" y="82996"/>
                </a:cubicBezTo>
                <a:cubicBezTo>
                  <a:pt x="239914" y="128820"/>
                  <a:pt x="202540" y="165992"/>
                  <a:pt x="156465" y="165992"/>
                </a:cubicBezTo>
                <a:cubicBezTo>
                  <a:pt x="110391" y="165992"/>
                  <a:pt x="73017" y="128820"/>
                  <a:pt x="73017" y="82996"/>
                </a:cubicBezTo>
                <a:cubicBezTo>
                  <a:pt x="73017" y="37131"/>
                  <a:pt x="110391" y="0"/>
                  <a:pt x="156465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3" name="Text 3"/>
          <p:cNvSpPr/>
          <p:nvPr/>
        </p:nvSpPr>
        <p:spPr>
          <a:xfrm>
            <a:off x="3938270" y="4526915"/>
            <a:ext cx="311150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6458585" y="4539615"/>
            <a:ext cx="195199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5" name="Shape 5"/>
          <p:cNvSpPr/>
          <p:nvPr/>
        </p:nvSpPr>
        <p:spPr>
          <a:xfrm>
            <a:off x="6095365" y="4534535"/>
            <a:ext cx="354330" cy="328295"/>
          </a:xfrm>
          <a:custGeom>
            <a:avLst/>
            <a:gdLst/>
            <a:ahLst/>
            <a:cxnLst/>
            <a:rect l="l" t="t" r="r" b="b"/>
            <a:pathLst>
              <a:path w="354330" h="328295">
                <a:moveTo>
                  <a:pt x="129745" y="39118"/>
                </a:moveTo>
                <a:lnTo>
                  <a:pt x="225711" y="39118"/>
                </a:lnTo>
                <a:lnTo>
                  <a:pt x="225711" y="64770"/>
                </a:lnTo>
                <a:lnTo>
                  <a:pt x="129745" y="64770"/>
                </a:lnTo>
                <a:close/>
                <a:moveTo>
                  <a:pt x="42131" y="39118"/>
                </a:moveTo>
                <a:lnTo>
                  <a:pt x="94138" y="39118"/>
                </a:lnTo>
                <a:lnTo>
                  <a:pt x="94138" y="64770"/>
                </a:lnTo>
                <a:lnTo>
                  <a:pt x="42131" y="64770"/>
                </a:lnTo>
                <a:cubicBezTo>
                  <a:pt x="32996" y="64770"/>
                  <a:pt x="25611" y="72208"/>
                  <a:pt x="25611" y="81315"/>
                </a:cubicBezTo>
                <a:lnTo>
                  <a:pt x="25611" y="126504"/>
                </a:lnTo>
                <a:lnTo>
                  <a:pt x="328676" y="126504"/>
                </a:lnTo>
                <a:lnTo>
                  <a:pt x="328676" y="81315"/>
                </a:lnTo>
                <a:cubicBezTo>
                  <a:pt x="328676" y="72166"/>
                  <a:pt x="321249" y="64770"/>
                  <a:pt x="312157" y="64770"/>
                </a:cubicBezTo>
                <a:lnTo>
                  <a:pt x="261317" y="64770"/>
                </a:lnTo>
                <a:lnTo>
                  <a:pt x="261317" y="39118"/>
                </a:lnTo>
                <a:lnTo>
                  <a:pt x="312157" y="39118"/>
                </a:lnTo>
                <a:cubicBezTo>
                  <a:pt x="335420" y="39118"/>
                  <a:pt x="354287" y="58015"/>
                  <a:pt x="354330" y="81315"/>
                </a:cubicBezTo>
                <a:lnTo>
                  <a:pt x="354330" y="286098"/>
                </a:lnTo>
                <a:cubicBezTo>
                  <a:pt x="354330" y="309313"/>
                  <a:pt x="335378" y="328295"/>
                  <a:pt x="312199" y="328295"/>
                </a:cubicBezTo>
                <a:lnTo>
                  <a:pt x="42131" y="328295"/>
                </a:lnTo>
                <a:cubicBezTo>
                  <a:pt x="18952" y="328295"/>
                  <a:pt x="0" y="309313"/>
                  <a:pt x="0" y="286098"/>
                </a:cubicBezTo>
                <a:lnTo>
                  <a:pt x="0" y="152155"/>
                </a:lnTo>
                <a:lnTo>
                  <a:pt x="0" y="126504"/>
                </a:lnTo>
                <a:lnTo>
                  <a:pt x="0" y="81315"/>
                </a:lnTo>
                <a:cubicBezTo>
                  <a:pt x="0" y="58015"/>
                  <a:pt x="18867" y="39118"/>
                  <a:pt x="42131" y="39118"/>
                </a:cubicBezTo>
                <a:close/>
                <a:moveTo>
                  <a:pt x="242751" y="0"/>
                </a:moveTo>
                <a:cubicBezTo>
                  <a:pt x="249836" y="0"/>
                  <a:pt x="255556" y="5729"/>
                  <a:pt x="255556" y="12826"/>
                </a:cubicBezTo>
                <a:lnTo>
                  <a:pt x="255556" y="91661"/>
                </a:lnTo>
                <a:cubicBezTo>
                  <a:pt x="255556" y="98758"/>
                  <a:pt x="249836" y="104529"/>
                  <a:pt x="242751" y="104529"/>
                </a:cubicBezTo>
                <a:cubicBezTo>
                  <a:pt x="235665" y="104529"/>
                  <a:pt x="229945" y="98801"/>
                  <a:pt x="229945" y="91704"/>
                </a:cubicBezTo>
                <a:lnTo>
                  <a:pt x="229945" y="12826"/>
                </a:lnTo>
                <a:cubicBezTo>
                  <a:pt x="229945" y="5729"/>
                  <a:pt x="235665" y="0"/>
                  <a:pt x="242751" y="0"/>
                </a:cubicBezTo>
                <a:close/>
                <a:moveTo>
                  <a:pt x="111536" y="0"/>
                </a:moveTo>
                <a:cubicBezTo>
                  <a:pt x="118622" y="0"/>
                  <a:pt x="124342" y="5729"/>
                  <a:pt x="124342" y="12826"/>
                </a:cubicBezTo>
                <a:lnTo>
                  <a:pt x="124342" y="91661"/>
                </a:lnTo>
                <a:cubicBezTo>
                  <a:pt x="124342" y="98758"/>
                  <a:pt x="118622" y="104529"/>
                  <a:pt x="111536" y="104529"/>
                </a:cubicBezTo>
                <a:cubicBezTo>
                  <a:pt x="104451" y="104529"/>
                  <a:pt x="98731" y="98801"/>
                  <a:pt x="98731" y="91704"/>
                </a:cubicBezTo>
                <a:lnTo>
                  <a:pt x="98731" y="12826"/>
                </a:lnTo>
                <a:cubicBezTo>
                  <a:pt x="98731" y="5729"/>
                  <a:pt x="104451" y="0"/>
                  <a:pt x="111536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6" name="Text 6"/>
          <p:cNvSpPr/>
          <p:nvPr/>
        </p:nvSpPr>
        <p:spPr>
          <a:xfrm>
            <a:off x="6095365" y="4534535"/>
            <a:ext cx="354330" cy="328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People Leadership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2105" y="2537460"/>
            <a:ext cx="2646680" cy="178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Already Coaches Your Team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8:07-d2r9flpe3tpg8rchv4jg.jpg"/>
          <p:cNvPicPr>
            <a:picLocks noChangeAspect="1"/>
          </p:cNvPicPr>
          <p:nvPr/>
        </p:nvPicPr>
        <p:blipFill>
          <a:blip r:embed="rId4"/>
          <a:srcRect l="60580" t="12595" r="13859" b="-3827"/>
          <a:stretch/>
        </p:blipFill>
        <p:spPr>
          <a:xfrm>
            <a:off x="2978785" y="0"/>
            <a:ext cx="2023745" cy="68580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350" y="1009650"/>
            <a:ext cx="736600" cy="7366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350" y="2973705"/>
            <a:ext cx="736600" cy="7366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350" y="5126355"/>
            <a:ext cx="736600" cy="73660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32105" y="1397000"/>
            <a:ext cx="2470785" cy="48196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32105" y="5126355"/>
            <a:ext cx="2470785" cy="48196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4701223" y="1155065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5471795" y="513080"/>
            <a:ext cx="613092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Daily Management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5369560" y="821055"/>
            <a:ext cx="633476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now automate routine tasks like scheduling and performance tracking, allowing managers to focus on strategic coaching and team engagement rather than administrative burdens.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4701223" y="311912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5496560" y="2509520"/>
            <a:ext cx="613092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Sentiment Analysis for Engagement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5394325" y="2817495"/>
            <a:ext cx="630936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analyzes feedback from surveys and social media to gauge employee sentiment, providing real-time insights that help managers address potential issues before they escalate.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4701223" y="527177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5496560" y="4697095"/>
            <a:ext cx="613092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Analytics for Retention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5394325" y="5005070"/>
            <a:ext cx="630936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historical data, AI predicts which employees are at risk of leaving, enabling proactive measures to improve retention and job satisfaction.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8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3-d2r9fkpe3tpg8rchv4f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05" y="4077335"/>
            <a:ext cx="10633075" cy="19812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8:03-d2r9fkpe3tpg8rchv4f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05" y="1745615"/>
            <a:ext cx="10633075" cy="19812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8:06-d2r9flhe3tpg8rchv4hg.jpg"/>
          <p:cNvPicPr>
            <a:picLocks noChangeAspect="1"/>
          </p:cNvPicPr>
          <p:nvPr/>
        </p:nvPicPr>
        <p:blipFill>
          <a:blip r:embed="rId5"/>
          <a:srcRect t="19610" b="19610"/>
          <a:stretch/>
        </p:blipFill>
        <p:spPr>
          <a:xfrm>
            <a:off x="968375" y="1889760"/>
            <a:ext cx="2818765" cy="171323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8:01-d2r9fk9e3tpg8rchv4dg.jpg"/>
          <p:cNvPicPr>
            <a:picLocks noChangeAspect="1"/>
          </p:cNvPicPr>
          <p:nvPr/>
        </p:nvPicPr>
        <p:blipFill>
          <a:blip r:embed="rId6"/>
          <a:srcRect t="19111" b="19111"/>
          <a:stretch/>
        </p:blipFill>
        <p:spPr>
          <a:xfrm>
            <a:off x="8406130" y="4192905"/>
            <a:ext cx="2757805" cy="17037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76580" y="867410"/>
            <a:ext cx="957580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Leadership Partnership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5630" y="1303655"/>
            <a:ext cx="1028700" cy="102870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170" y="3771900"/>
            <a:ext cx="1028700" cy="102870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75565" y="2576830"/>
            <a:ext cx="1383030" cy="270510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75565" y="4957445"/>
            <a:ext cx="1383030" cy="270510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1024553" y="1602740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4163695" y="2073910"/>
            <a:ext cx="659193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for Data-Driven Insights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4111625" y="2395220"/>
            <a:ext cx="705231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crunching large datasets to provide actionable insights, but it cannot replace the emotional intelligence and strategic oversight of human managers.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7471093" y="4070985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1062990" y="4389755"/>
            <a:ext cx="659193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Balancing AI and Human Judgment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986790" y="4734560"/>
            <a:ext cx="7052310" cy="10471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Effective people management requires a balance between AI-driven data analysis and human judgment to ensure ethical, empathetic, and context-aware decision-making.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Engagement Insights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3-d2r9fkpe3tpg8rchv4f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1510665"/>
            <a:ext cx="11139170" cy="23729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8:03-d2r9fkpe3tpg8rchv4f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" y="4050665"/>
            <a:ext cx="11139170" cy="237299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01295" y="685800"/>
            <a:ext cx="870331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Surveys Pulse Mood Weekly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10989945" y="1179830"/>
            <a:ext cx="360045" cy="102298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936490" y="2618740"/>
            <a:ext cx="2104390" cy="18034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937125" y="5140960"/>
            <a:ext cx="2104390" cy="18034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939165" y="1828165"/>
            <a:ext cx="412686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Feedback Analysis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822960" y="2087880"/>
            <a:ext cx="499237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tools like CultureAmp and Officevibe aggregate anonymous feedback to detect sentiment dips and highlight key themes, providing managers with real-time dashboards.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939165" y="4304665"/>
            <a:ext cx="412686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Identifying Engagement Risks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822960" y="4564380"/>
            <a:ext cx="499237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can identify patterns in employee engagement, flagging potential risks before they become significant issues, allowing for timely intervention.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6268085" y="1811020"/>
            <a:ext cx="412686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Actionable Insights for Managers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6151880" y="2070735"/>
            <a:ext cx="499237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Managers receive actionable insights from AI, guiding focused conversations and interventions to boost team morale and productivity.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6268085" y="4287520"/>
            <a:ext cx="412686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Preventing Morale Collapse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6151880" y="4547235"/>
            <a:ext cx="499237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addressing minor frustrations early, AI helps prevent larger morale issues that could lead to decreased productivity and increased turnover.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25-d2r9fq9e3tpg8rchv4ng.jpg"/>
          <p:cNvPicPr>
            <a:picLocks noChangeAspect="1"/>
          </p:cNvPicPr>
          <p:nvPr/>
        </p:nvPicPr>
        <p:blipFill>
          <a:blip r:embed="rId3"/>
          <a:srcRect t="31464" b="31464"/>
          <a:stretch/>
        </p:blipFill>
        <p:spPr>
          <a:xfrm>
            <a:off x="-7620" y="4131310"/>
            <a:ext cx="12186920" cy="2714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Burnout Risk Alerts Trigger Talks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7:44-d2r9fg1e3tpg8rchv4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2303780"/>
            <a:ext cx="1398905" cy="150622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564120" y="839470"/>
            <a:ext cx="4224020" cy="54546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3291840" y="1996440"/>
            <a:ext cx="823658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Predicts Burnout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2364740" y="2391410"/>
            <a:ext cx="920686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Peakon's AI models overtime hours, email timestamps, and survey scores to flag individuals at risk of burnout, prompting managers to initiate supportive conversations.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1178</Words>
  <Application>Microsoft Office PowerPoint</Application>
  <PresentationFormat>Widescreen</PresentationFormat>
  <Paragraphs>187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People Leaders</dc:title>
  <dc:subject>AI for People Leaders</dc:subject>
  <dc:creator>Kimi</dc:creator>
  <cp:lastModifiedBy>Sean</cp:lastModifiedBy>
  <cp:revision>2</cp:revision>
  <dcterms:created xsi:type="dcterms:W3CDTF">2025-12-02T07:48:11Z</dcterms:created>
  <dcterms:modified xsi:type="dcterms:W3CDTF">2025-12-02T07:49:09Z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for People Leaders","ContentProducer":"001191110108MACG2KBH8F10000","ProduceID":"d4n9i7edcmoqal1cq690","ReservedCode1":"","ContentPropagator":"001191110108MACG2KBH8F20000","PropagateID":"d4n9i7edcmoqal1cq690","ReservedCode2":""}</vt:lpwstr>
  </property>
</Properties>
</file>